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F6D5-B638-474C-83C8-BB2A0A72D3B3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0625-1C6A-45AE-8C6C-BBDD262C2BF6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640960" cy="2334121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 у детей и подростков: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877272"/>
            <a:ext cx="7117180" cy="8614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800" dirty="0"/>
              <a:t>Г.А. </a:t>
            </a:r>
            <a:r>
              <a:rPr lang="ru-RU" sz="1800" dirty="0" err="1"/>
              <a:t>Букова</a:t>
            </a:r>
            <a:r>
              <a:rPr lang="ru-RU" sz="1800" dirty="0"/>
              <a:t>, </a:t>
            </a:r>
            <a:r>
              <a:rPr lang="ru-RU" sz="1800" dirty="0" err="1"/>
              <a:t>ст.методист</a:t>
            </a:r>
            <a:endParaRPr lang="ru-RU" sz="1800" dirty="0"/>
          </a:p>
          <a:p>
            <a:pPr algn="r"/>
            <a:r>
              <a:rPr lang="ru-RU" sz="1800" dirty="0"/>
              <a:t> ППМС центра ПО, </a:t>
            </a:r>
          </a:p>
          <a:p>
            <a:pPr algn="r"/>
            <a:r>
              <a:rPr lang="ru-RU" sz="1800" dirty="0" err="1"/>
              <a:t>к.психол</a:t>
            </a:r>
            <a:r>
              <a:rPr lang="ru-RU" sz="1800" dirty="0"/>
              <a:t>. 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5715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2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3" y="-1395536"/>
            <a:ext cx="9289032" cy="5858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Стресс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Calibri"/>
              </a:rPr>
              <a:t>(англ.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Calibri"/>
              </a:rPr>
              <a:t>stress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Calibri"/>
              </a:rPr>
              <a:t> – напряжение, давление)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— это реакция организма на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Calibri"/>
              </a:rPr>
              <a:t>совокупность неспецифических адаптационных (нормальных) реакций организма на воздействие различных неблагоприятных факторов– стрессоров (физических или психологических). Другими словами, стресс — это реакция нашего организма на негативные ситуации настоящие или мнимые угрозы.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78" y="3805808"/>
            <a:ext cx="4466622" cy="30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5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-459432"/>
            <a:ext cx="6336704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Дистресс возникает, когда школьник понимает, что приближается сложная для него ситуация. Это может быть: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Проверочная или контрольная работа;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Экзамены;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у доски и т.п..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Стресс – это не то, что с вами случилось, а то, как вы ЭТО воспринимаете.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86" y="3789040"/>
            <a:ext cx="4091413" cy="306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" y="3788157"/>
            <a:ext cx="3995936" cy="30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9108504" cy="68580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Причины стресса в науке  принято называть стрессорами.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Выделяют группы стрессоров: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К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общим</a:t>
            </a:r>
            <a:r>
              <a:rPr lang="ru-RU" sz="1600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причинам</a:t>
            </a:r>
            <a:r>
              <a:rPr lang="ru-RU" sz="1600" b="1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(источникам)</a:t>
            </a:r>
            <a:r>
              <a:rPr lang="ru-RU" sz="1600" b="1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стресса</a:t>
            </a:r>
            <a:r>
              <a:rPr lang="ru-RU" sz="1600" b="1" spc="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относят: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spcBef>
                <a:spcPts val="25"/>
              </a:spcBef>
              <a:spcAft>
                <a:spcPts val="0"/>
              </a:spcAft>
              <a:buSzPts val="1100"/>
              <a:buNone/>
              <a:tabLst>
                <a:tab pos="419735" algn="l"/>
              </a:tabLs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Важные</a:t>
            </a:r>
            <a:r>
              <a:rPr lang="ru-RU" sz="1600" b="1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жизненные</a:t>
            </a:r>
            <a:r>
              <a:rPr lang="ru-RU" sz="1600" b="1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изменения: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психотравмирующие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события;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личностные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потери;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хронические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конфликты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семье;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агрессивность</a:t>
            </a:r>
            <a:r>
              <a:rPr lang="ru-RU" sz="1600" spc="-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развод;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стрессы</a:t>
            </a:r>
            <a:r>
              <a:rPr lang="ru-RU" sz="1600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1600" spc="-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(например,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потеря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работы);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расставание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близкими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друзьями;</a:t>
            </a:r>
          </a:p>
          <a:p>
            <a:pPr lvl="0">
              <a:spcBef>
                <a:spcPts val="5"/>
              </a:spcBef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переезд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семьи;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хронические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заболевания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инвалидность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1600" spc="-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родителей.</a:t>
            </a:r>
          </a:p>
          <a:p>
            <a:pPr marL="0" marR="64770" lvl="0" indent="0" algn="just">
              <a:spcBef>
                <a:spcPts val="365"/>
              </a:spcBef>
              <a:spcAft>
                <a:spcPts val="0"/>
              </a:spcAft>
              <a:buSzPts val="1100"/>
              <a:buNone/>
              <a:tabLst>
                <a:tab pos="501650" algn="l"/>
              </a:tabLs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2.Трудности</a:t>
            </a:r>
            <a:r>
              <a:rPr lang="ru-RU" sz="1600" b="1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взаимоотношений</a:t>
            </a:r>
            <a:r>
              <a:rPr lang="ru-RU" sz="1600" b="1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1600" b="1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социуме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1600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постоянные</a:t>
            </a:r>
            <a:r>
              <a:rPr lang="ru-RU" sz="1600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1600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нерешенные</a:t>
            </a:r>
            <a:r>
              <a:rPr lang="ru-RU" sz="1600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конфликты,</a:t>
            </a:r>
            <a:r>
              <a:rPr lang="ru-RU" sz="1600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которые</a:t>
            </a:r>
            <a:r>
              <a:rPr lang="ru-RU" sz="1600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характеризуются трудностями во взаимоотношениях и являются причинами значимого персонального</a:t>
            </a:r>
            <a:r>
              <a:rPr lang="ru-RU" sz="1600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стресса.</a:t>
            </a:r>
          </a:p>
          <a:p>
            <a:pPr marL="0" indent="0">
              <a:spcBef>
                <a:spcPts val="25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 .Условия</a:t>
            </a:r>
            <a:r>
              <a:rPr lang="ru-RU" sz="1600" b="1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учебы: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загруженность</a:t>
            </a:r>
            <a:r>
              <a:rPr lang="ru-RU" sz="1600" spc="-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Конфликты в школе;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расставание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родителями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(у</a:t>
            </a:r>
            <a:r>
              <a:rPr lang="ru-RU" sz="1600" spc="-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дошкольников).</a:t>
            </a:r>
          </a:p>
          <a:p>
            <a:pPr marL="0" indent="0">
              <a:spcBef>
                <a:spcPts val="1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4.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Окружающие</a:t>
            </a:r>
            <a:r>
              <a:rPr lang="ru-RU" sz="1600" b="1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(средовые)</a:t>
            </a:r>
            <a:r>
              <a:rPr lang="ru-RU" sz="1600" b="1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факторы: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влияние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экологии;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негативная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информация</a:t>
            </a:r>
            <a:r>
              <a:rPr lang="ru-RU" sz="1600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СМИ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соцсетей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lvl="0">
              <a:spcAft>
                <a:spcPts val="0"/>
              </a:spcAft>
              <a:buSzPts val="1200"/>
              <a:buFont typeface="Times New Roman"/>
              <a:buChar char="-"/>
              <a:tabLst>
                <a:tab pos="3937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недостаточность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ru-RU" sz="16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плохое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качество</a:t>
            </a:r>
            <a:r>
              <a:rPr lang="ru-RU" sz="16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74351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71215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743"/>
            <a:ext cx="4897624" cy="686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5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1630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</a:t>
            </a:r>
            <a:r>
              <a:rPr lang="ru-RU" b="1" spc="-1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помочь</a:t>
            </a:r>
            <a:r>
              <a:rPr lang="ru-RU" b="1" spc="-1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первокласснику?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70612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Проявляйте</a:t>
            </a:r>
            <a:r>
              <a:rPr lang="ru-RU" spc="47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любовь</a:t>
            </a:r>
            <a:r>
              <a:rPr lang="ru-RU" spc="-6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pc="-6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заботу,</a:t>
            </a:r>
            <a:r>
              <a:rPr lang="ru-RU" spc="-7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создайте</a:t>
            </a:r>
            <a:r>
              <a:rPr lang="ru-RU" spc="-6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благоприятный</a:t>
            </a:r>
            <a:r>
              <a:rPr lang="ru-RU" spc="-6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климат</a:t>
            </a:r>
            <a:r>
              <a:rPr lang="ru-RU" spc="-7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pc="-6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семье.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"/>
              </a:spcBef>
              <a:spcAft>
                <a:spcPts val="0"/>
              </a:spcAft>
              <a:buFont typeface="Symbol"/>
              <a:buChar char=""/>
              <a:tabLst>
                <a:tab pos="70612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</a:t>
            </a:r>
            <a:r>
              <a:rPr lang="ru-RU" spc="-4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сравнивайте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</a:t>
            </a:r>
            <a:r>
              <a:rPr lang="ru-RU" spc="-4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pc="-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другими.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"/>
              <a:tabLst>
                <a:tab pos="70612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Организуйте</a:t>
            </a:r>
            <a:r>
              <a:rPr lang="ru-RU" spc="-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оптимальный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режим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дня.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"/>
              </a:spcBef>
              <a:spcAft>
                <a:spcPts val="0"/>
              </a:spcAft>
              <a:buFont typeface="Symbol"/>
              <a:buChar char=""/>
              <a:tabLst>
                <a:tab pos="70612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Поддерживайте</a:t>
            </a:r>
            <a:r>
              <a:rPr lang="ru-RU" spc="-5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ребёнка</a:t>
            </a:r>
            <a:r>
              <a:rPr lang="ru-RU" spc="-9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pc="-6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трудной</a:t>
            </a:r>
            <a:r>
              <a:rPr lang="ru-RU" spc="-6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ситуации.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"/>
              </a:spcBef>
              <a:spcAft>
                <a:spcPts val="0"/>
              </a:spcAft>
              <a:buFont typeface="Symbol"/>
              <a:buChar char=""/>
              <a:tabLst>
                <a:tab pos="70612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Используйте</a:t>
            </a:r>
            <a:r>
              <a:rPr lang="ru-RU" spc="-7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активные</a:t>
            </a:r>
            <a:r>
              <a:rPr lang="ru-RU" spc="-4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spc="-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ru-RU" spc="-7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свежем</a:t>
            </a:r>
            <a:r>
              <a:rPr lang="ru-RU" spc="-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воздухе,</a:t>
            </a:r>
            <a:r>
              <a:rPr lang="ru-RU" spc="-7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занятия</a:t>
            </a:r>
            <a:r>
              <a:rPr lang="ru-RU" spc="-6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спортом.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215900" lvl="0" indent="-342900">
              <a:lnSpc>
                <a:spcPct val="103000"/>
              </a:lnSpc>
              <a:spcBef>
                <a:spcPts val="30"/>
              </a:spcBef>
              <a:spcAft>
                <a:spcPts val="0"/>
              </a:spcAft>
              <a:buFont typeface="Symbol"/>
              <a:buChar char=""/>
              <a:tabLst>
                <a:tab pos="70612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</a:t>
            </a:r>
            <a:r>
              <a:rPr lang="ru-RU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снятия</a:t>
            </a:r>
            <a:r>
              <a:rPr lang="ru-RU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нервного</a:t>
            </a:r>
            <a:r>
              <a:rPr lang="ru-RU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напряжения</a:t>
            </a:r>
            <a:r>
              <a:rPr lang="ru-RU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научите</a:t>
            </a:r>
            <a:r>
              <a:rPr lang="ru-RU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</a:t>
            </a:r>
            <a:r>
              <a:rPr lang="ru-RU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использовать</a:t>
            </a:r>
            <a:r>
              <a:rPr lang="ru-RU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технику</a:t>
            </a:r>
            <a:r>
              <a:rPr lang="ru-RU" spc="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мышечного</a:t>
            </a:r>
            <a:r>
              <a:rPr lang="ru-RU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расслабления</a:t>
            </a:r>
            <a:r>
              <a:rPr lang="ru-RU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брюшного дыхания.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buFont typeface="Symbol"/>
              <a:buChar char=""/>
              <a:tabLst>
                <a:tab pos="70612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Учите</a:t>
            </a:r>
            <a:r>
              <a:rPr lang="ru-RU" spc="-6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</a:t>
            </a:r>
            <a:r>
              <a:rPr lang="ru-RU" spc="-6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радоваться</a:t>
            </a:r>
            <a:r>
              <a:rPr lang="ru-RU" spc="-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каждому</a:t>
            </a:r>
            <a:r>
              <a:rPr lang="ru-RU" spc="-5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успеху</a:t>
            </a:r>
            <a:r>
              <a:rPr lang="ru-RU" spc="-7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pc="-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учебе,</a:t>
            </a:r>
            <a:r>
              <a:rPr lang="ru-RU" spc="-7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хвалить</a:t>
            </a:r>
            <a:r>
              <a:rPr lang="ru-RU" spc="-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себя.</a:t>
            </a:r>
          </a:p>
          <a:p>
            <a:pPr marL="342900" lvl="0" indent="-342900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buFont typeface="Symbol"/>
              <a:buChar char=""/>
              <a:tabLst>
                <a:tab pos="70612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 спокойно относиться к трудностям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Учите</a:t>
            </a:r>
            <a:r>
              <a:rPr lang="ru-RU" spc="-5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</a:t>
            </a:r>
            <a:r>
              <a:rPr lang="ru-RU" spc="-5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дружить</a:t>
            </a:r>
            <a:r>
              <a:rPr lang="ru-RU" spc="-4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pc="-4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одноклассниками</a:t>
            </a:r>
            <a:endParaRPr lang="ru-RU" sz="1400" dirty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77" y="3717032"/>
            <a:ext cx="4522823" cy="301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10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243408"/>
            <a:ext cx="8568952" cy="6048672"/>
          </a:xfrm>
        </p:spPr>
        <p:txBody>
          <a:bodyPr>
            <a:noAutofit/>
          </a:bodyPr>
          <a:lstStyle/>
          <a:p>
            <a:pPr marL="0" marR="70485" indent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None/>
              <a:tabLst>
                <a:tab pos="8128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Как помочь справиться со стрессом пятикласснику?</a:t>
            </a:r>
          </a:p>
          <a:p>
            <a:pPr marR="70485" lvl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"/>
              <a:tabLst>
                <a:tab pos="8128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Принимайте ребенка, несмотря на те неудачи, с которыми он уже столкнулся или может столкнуться.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70485" lvl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"/>
              <a:tabLst>
                <a:tab pos="8128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	вас	что-то	беспокоит	в	поведении,	постарайтесь	встретиться	и	обсудить	это	с	классным руководителем или психологом.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70485" lvl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"/>
              <a:tabLst>
                <a:tab pos="8128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	в	семье	произошли	какие-то	события,	повлиявшие	на	психологическое	состояние	ребенка,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70485" lvl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"/>
              <a:tabLst>
                <a:tab pos="8128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сообщите об этом классному руководителю.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70485" lvl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"/>
              <a:tabLst>
                <a:tab pos="8128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Проявляйте	интерес	к школьным	делам,	обсуждайте	сложные ситуации,	вместе ищите	выход из конфликтов.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70485" lvl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"/>
              <a:tabLst>
                <a:tab pos="8128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Помогите ребенку выучить имена новых учителей.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70485" lvl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"/>
              <a:tabLst>
                <a:tab pos="8128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следует сразу  ослаблять контроль за учебной деятельностью ребенка, если в период начальной школы он привык к вашему контролю.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01650" lvl="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  <a:buFont typeface="Symbol"/>
              <a:buChar char=""/>
              <a:tabLst>
                <a:tab pos="94107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Приучайте</a:t>
            </a:r>
            <a:r>
              <a:rPr lang="ru-RU" sz="1400" spc="1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его</a:t>
            </a:r>
            <a:r>
              <a:rPr lang="ru-RU" sz="1400" spc="1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1400" spc="13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самостоятельности</a:t>
            </a:r>
            <a:r>
              <a:rPr lang="ru-RU" sz="1400" spc="1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постепенно.</a:t>
            </a:r>
            <a:r>
              <a:rPr lang="ru-RU" sz="1400" spc="1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1400" spc="1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пятиклассника</a:t>
            </a:r>
            <a:r>
              <a:rPr lang="ru-RU" sz="1400" spc="1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непременно</a:t>
            </a:r>
            <a:r>
              <a:rPr lang="ru-RU" sz="1400" spc="1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должны</a:t>
            </a:r>
            <a:r>
              <a:rPr lang="ru-RU" sz="1400" spc="13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быть</a:t>
            </a:r>
            <a:r>
              <a:rPr lang="ru-RU" sz="1400" spc="1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домашние</a:t>
            </a:r>
            <a:r>
              <a:rPr lang="ru-RU" sz="1400" spc="-4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обязанности,</a:t>
            </a:r>
            <a:r>
              <a:rPr lang="ru-RU" sz="14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</a:t>
            </a:r>
            <a:r>
              <a:rPr lang="ru-RU" sz="1400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выполнение</a:t>
            </a:r>
            <a:r>
              <a:rPr lang="ru-RU" sz="1400" spc="1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которых</a:t>
            </a:r>
            <a:r>
              <a:rPr lang="ru-RU" sz="1400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</a:t>
            </a:r>
            <a:r>
              <a:rPr lang="ru-RU" sz="1400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несет</a:t>
            </a:r>
            <a:r>
              <a:rPr lang="ru-RU" sz="1400" spc="-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ответственность.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buFont typeface="Symbol"/>
              <a:buChar char=""/>
              <a:tabLst>
                <a:tab pos="99504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Познакомьтесь</a:t>
            </a:r>
            <a:r>
              <a:rPr lang="ru-RU" sz="1400" spc="-3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400" spc="-5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его</a:t>
            </a:r>
            <a:r>
              <a:rPr lang="ru-RU" sz="1400" spc="-5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одноклассниками,</a:t>
            </a:r>
            <a:r>
              <a:rPr lang="ru-RU" sz="1400" spc="-5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разрешите</a:t>
            </a:r>
            <a:r>
              <a:rPr lang="ru-RU" sz="1400" spc="-5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общаться</a:t>
            </a:r>
            <a:r>
              <a:rPr lang="ru-RU" sz="1400" spc="-5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400" spc="-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ними</a:t>
            </a:r>
            <a:r>
              <a:rPr lang="ru-RU" sz="1400" spc="-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</a:t>
            </a:r>
            <a:r>
              <a:rPr lang="ru-RU" sz="1400" spc="-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школы.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"/>
              <a:tabLst>
                <a:tab pos="941070" algn="l"/>
                <a:tab pos="261874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</a:t>
            </a:r>
            <a:r>
              <a:rPr lang="ru-RU" sz="1400" spc="3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допускайте	физических</a:t>
            </a:r>
            <a:r>
              <a:rPr lang="ru-RU" sz="1400" spc="3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мер</a:t>
            </a:r>
            <a:r>
              <a:rPr lang="ru-RU" sz="1400" spc="3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воздействия,</a:t>
            </a:r>
            <a:r>
              <a:rPr lang="ru-RU" sz="1400" spc="35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запугивания,</a:t>
            </a:r>
            <a:r>
              <a:rPr lang="ru-RU" sz="1400" spc="3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критики,</a:t>
            </a:r>
            <a:r>
              <a:rPr lang="ru-RU" sz="1400" spc="3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особенно</a:t>
            </a:r>
            <a:r>
              <a:rPr lang="ru-RU" sz="1400" spc="34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1400" spc="3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присутствии</a:t>
            </a:r>
            <a:r>
              <a:rPr lang="ru-RU" sz="1400" spc="34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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людей.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"/>
              <a:tabLst>
                <a:tab pos="94107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Поощряйте</a:t>
            </a:r>
            <a:r>
              <a:rPr lang="ru-RU" sz="1400" spc="-4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ребенка,</a:t>
            </a:r>
            <a:r>
              <a:rPr lang="ru-RU" sz="1400" spc="-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ru-RU" sz="1400" spc="-3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</a:t>
            </a:r>
            <a:r>
              <a:rPr lang="ru-RU" sz="14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только</a:t>
            </a:r>
            <a:r>
              <a:rPr lang="ru-RU" sz="1400" spc="-3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</a:t>
            </a:r>
            <a:r>
              <a:rPr lang="ru-RU" sz="14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учебные</a:t>
            </a:r>
            <a:r>
              <a:rPr lang="ru-RU" sz="1400" spc="-5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успехи.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90"/>
              </a:spcBef>
              <a:spcAft>
                <a:spcPts val="0"/>
              </a:spcAft>
              <a:buFont typeface="Symbol"/>
              <a:buChar char=""/>
              <a:tabLst>
                <a:tab pos="941070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Постарайтесь</a:t>
            </a:r>
            <a:r>
              <a:rPr lang="ru-RU" sz="1400" spc="-4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создать</a:t>
            </a:r>
            <a:r>
              <a:rPr lang="ru-RU" sz="1400" spc="-1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благоприятный</a:t>
            </a:r>
            <a:r>
              <a:rPr lang="ru-RU" sz="1400" spc="-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климат</a:t>
            </a:r>
            <a:r>
              <a:rPr lang="ru-RU" sz="1400" spc="-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1400" spc="-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семье</a:t>
            </a:r>
            <a:r>
              <a:rPr lang="ru-RU" sz="1400" spc="-2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</a:t>
            </a:r>
            <a:r>
              <a:rPr lang="ru-RU" sz="1400" spc="-25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2\стресс\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3131840" cy="16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4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4437111"/>
          </a:xfrm>
        </p:spPr>
        <p:txBody>
          <a:bodyPr>
            <a:normAutofit/>
          </a:bodyPr>
          <a:lstStyle/>
          <a:p>
            <a:pPr marL="0" marR="70485" lvl="0" indent="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buClr>
                <a:srgbClr val="FEDD78"/>
              </a:buClr>
              <a:buNone/>
              <a:tabLst>
                <a:tab pos="8128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помочь справиться со стрессом старшекласснику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Родители, поддерживайте ребенка, он должен знать, что он любим, несмотря ни на ка­кие обстоятельства.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Учителя, понимайте и принимайте своих учеников, главное – воспитание;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Хвалите, положительно оценивайте его возможности, хорошие качества, способности.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Не создавайте напряжения во взаимоотношениях, не угрожайте ребенку.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Помогите выпускнику увидеть в экзамене положительные моменты.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Задолго до экзаменов обсудите с подростком, что именно ему придется сдавать, какие дисциплины кажутся ему наиболее сложными и почему? Эта информация поможет совместно создать план подготовки к экзаменам.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E:\2022\стресс\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41" y="38100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6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19735"/>
            <a:ext cx="9036496" cy="383826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10-25% детей при длительном или многократно повторяющемся стрессе развиваются или обостряются хронические заболевания внутренних органов.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Стресс в детском возрасте, особенно хронический, провоцирует начало многих тяжелых заболеваний уже во взрослой жизни.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" y="0"/>
            <a:ext cx="4249737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6"/>
            <a:ext cx="3962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58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СТРЕСС И КОГНИТИВНЫЕ СПОСОБНОСТИ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77768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0517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1363</TotalTime>
  <Words>358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Стресс у детей и подростков: причины и 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СТРЕСС И КОГНИТИВНЫЕ СПОСОБНОСТИ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2022-04-29T08:30:43Z</dcterms:created>
  <dcterms:modified xsi:type="dcterms:W3CDTF">2022-05-18T08:42:31Z</dcterms:modified>
</cp:coreProperties>
</file>